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83" r:id="rId6"/>
    <p:sldId id="262" r:id="rId7"/>
    <p:sldId id="284" r:id="rId8"/>
    <p:sldId id="263" r:id="rId9"/>
    <p:sldId id="285" r:id="rId10"/>
    <p:sldId id="264" r:id="rId11"/>
    <p:sldId id="286" r:id="rId12"/>
    <p:sldId id="276" r:id="rId13"/>
    <p:sldId id="288" r:id="rId14"/>
    <p:sldId id="289" r:id="rId15"/>
    <p:sldId id="287" r:id="rId16"/>
    <p:sldId id="268" r:id="rId17"/>
    <p:sldId id="275" r:id="rId18"/>
    <p:sldId id="272" r:id="rId19"/>
    <p:sldId id="290" r:id="rId20"/>
    <p:sldId id="273" r:id="rId21"/>
    <p:sldId id="281" r:id="rId22"/>
    <p:sldId id="277" r:id="rId23"/>
    <p:sldId id="278" r:id="rId24"/>
    <p:sldId id="279" r:id="rId25"/>
    <p:sldId id="280" r:id="rId26"/>
    <p:sldId id="282" r:id="rId27"/>
    <p:sldId id="265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28255739865562"/>
          <c:y val="0.36544845185551778"/>
          <c:w val="0.88106224189714899"/>
          <c:h val="0.3852690610134227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29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Проф-ка потребления табака</c:v>
                </c:pt>
                <c:pt idx="1">
                  <c:v>Снижение потребления алкоголя</c:v>
                </c:pt>
                <c:pt idx="2">
                  <c:v>Здоровое питание и рабочее место</c:v>
                </c:pt>
                <c:pt idx="3">
                  <c:v>Повышение физической активности</c:v>
                </c:pt>
                <c:pt idx="4">
                  <c:v>Сохранение психологического благополучия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94</c:v>
                </c:pt>
                <c:pt idx="1">
                  <c:v>29</c:v>
                </c:pt>
                <c:pt idx="2">
                  <c:v>96</c:v>
                </c:pt>
                <c:pt idx="3">
                  <c:v>97</c:v>
                </c:pt>
                <c:pt idx="4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Проф-ка потребления табака</c:v>
                </c:pt>
                <c:pt idx="1">
                  <c:v>Снижение потребления алкоголя</c:v>
                </c:pt>
                <c:pt idx="2">
                  <c:v>Здоровое питание и рабочее место</c:v>
                </c:pt>
                <c:pt idx="3">
                  <c:v>Повышение физической активности</c:v>
                </c:pt>
                <c:pt idx="4">
                  <c:v>Сохранение психологического благополучия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71</c:v>
                </c:pt>
                <c:pt idx="2">
                  <c:v>4</c:v>
                </c:pt>
                <c:pt idx="3">
                  <c:v>3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851328"/>
        <c:axId val="122852864"/>
        <c:axId val="0"/>
      </c:bar3DChart>
      <c:catAx>
        <c:axId val="12285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2852864"/>
        <c:crosses val="autoZero"/>
        <c:auto val="1"/>
        <c:lblAlgn val="ctr"/>
        <c:lblOffset val="100"/>
        <c:noMultiLvlLbl val="0"/>
      </c:catAx>
      <c:valAx>
        <c:axId val="1228528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285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dirty="0">
                <a:solidFill>
                  <a:schemeClr val="tx1"/>
                </a:solidFill>
              </a:rPr>
              <a:t>Структура </a:t>
            </a:r>
            <a:r>
              <a:rPr lang="ru-RU" sz="1200" dirty="0" smtClean="0">
                <a:solidFill>
                  <a:schemeClr val="tx1"/>
                </a:solidFill>
              </a:rPr>
              <a:t>предприятий-участников в 2023 году</a:t>
            </a:r>
            <a:endParaRPr lang="ru-RU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017822093841425"/>
          <c:y val="3.779341977875474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8089101210976E-2"/>
          <c:y val="0.23406241899048255"/>
          <c:w val="0.48161732029774468"/>
          <c:h val="0.6811122838203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предприятий-участников</c:v>
                </c:pt>
              </c:strCache>
            </c:strRef>
          </c:tx>
          <c:explosion val="34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64; </a:t>
                    </a:r>
                    <a:r>
                      <a:rPr lang="en-US" dirty="0" smtClean="0"/>
                      <a:t>66%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</a:t>
                    </a:r>
                    <a:r>
                      <a:rPr lang="en-US" smtClean="0"/>
                      <a:t>; </a:t>
                    </a:r>
                    <a:r>
                      <a:rPr lang="ru-RU" smtClean="0"/>
                      <a:t>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2</a:t>
                    </a:r>
                    <a:r>
                      <a:rPr lang="en-US" smtClean="0"/>
                      <a:t>; 1</a:t>
                    </a:r>
                    <a:r>
                      <a:rPr lang="ru-RU" smtClean="0"/>
                      <a:t>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13</a:t>
                    </a:r>
                    <a:r>
                      <a:rPr lang="en-US" smtClean="0"/>
                      <a:t>; </a:t>
                    </a:r>
                    <a:r>
                      <a:rPr lang="ru-RU" smtClean="0"/>
                      <a:t>13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Медицинские организации (внедрение программы в своей МО)</c:v>
                </c:pt>
                <c:pt idx="1">
                  <c:v>Образовательные и научные учреждения (колледжи, школы, детские сады  и пр.)</c:v>
                </c:pt>
                <c:pt idx="2">
                  <c:v>Иные государственные или муниципальные учреждения</c:v>
                </c:pt>
                <c:pt idx="3">
                  <c:v>Предприятия с частной формой собственности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10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372868480078788"/>
          <c:y val="0.15056328282364762"/>
          <c:w val="0.40581101599321795"/>
          <c:h val="0.84943681121041192"/>
        </c:manualLayout>
      </c:layout>
      <c:overlay val="0"/>
      <c:txPr>
        <a:bodyPr/>
        <a:lstStyle/>
        <a:p>
          <a:pPr>
            <a:defRPr sz="9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dirty="0">
                <a:solidFill>
                  <a:schemeClr val="tx1"/>
                </a:solidFill>
              </a:rPr>
              <a:t>Структура </a:t>
            </a:r>
            <a:r>
              <a:rPr lang="ru-RU" sz="1200" dirty="0" smtClean="0">
                <a:solidFill>
                  <a:schemeClr val="tx1"/>
                </a:solidFill>
              </a:rPr>
              <a:t>предприятий-участников в 2022 году</a:t>
            </a:r>
            <a:endParaRPr lang="ru-RU" sz="1200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46496393188281E-2"/>
          <c:y val="0.351641980256162"/>
          <c:w val="0.43164599644873775"/>
          <c:h val="0.610564599965083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предприятий-участников</c:v>
                </c:pt>
              </c:strCache>
            </c:strRef>
          </c:tx>
          <c:explosion val="16"/>
          <c:dLbls>
            <c:dLbl>
              <c:idx val="0"/>
              <c:layout>
                <c:manualLayout>
                  <c:x val="-0.18112716556870911"/>
                  <c:y val="-0.123914555128795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</a:t>
                    </a:r>
                    <a:r>
                      <a:rPr lang="en-US" dirty="0" smtClean="0"/>
                      <a:t>; 6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0.16105650959417209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10</a:t>
                    </a:r>
                    <a:r>
                      <a:rPr lang="en-US" sz="1200" dirty="0" smtClean="0"/>
                      <a:t>; </a:t>
                    </a:r>
                    <a:r>
                      <a:rPr lang="ru-RU" sz="1200" dirty="0" smtClean="0"/>
                      <a:t>10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0833333333333333E-3"/>
                  <c:y val="-4.865359787609805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ru-RU" sz="1200" dirty="0" smtClean="0"/>
                      <a:t>3</a:t>
                    </a:r>
                    <a:r>
                      <a:rPr lang="en-US" sz="1200" dirty="0" smtClean="0"/>
                      <a:t>; 1</a:t>
                    </a:r>
                    <a:r>
                      <a:rPr lang="ru-RU" sz="1200" dirty="0" smtClean="0"/>
                      <a:t>4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4583333333333334E-2"/>
                  <c:y val="-9.426634588493999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9</a:t>
                    </a:r>
                    <a:r>
                      <a:rPr lang="en-US" sz="1200" dirty="0" smtClean="0"/>
                      <a:t>; </a:t>
                    </a:r>
                    <a:r>
                      <a:rPr lang="ru-RU" sz="1200" dirty="0" smtClean="0"/>
                      <a:t>9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Медицинские организации (внедрение программы в своей МО)</c:v>
                </c:pt>
                <c:pt idx="1">
                  <c:v>Образовательные и научные учреждения (колледжи, школы, детские сады  и пр.)</c:v>
                </c:pt>
                <c:pt idx="2">
                  <c:v>Иные государственные или муниципальные учреждения</c:v>
                </c:pt>
                <c:pt idx="3">
                  <c:v>Предприятия с частной формой собственности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10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372868480078788"/>
          <c:y val="0.15056328282364762"/>
          <c:w val="0.40581101599321795"/>
          <c:h val="0.84943681121041192"/>
        </c:manualLayout>
      </c:layout>
      <c:overlay val="0"/>
      <c:txPr>
        <a:bodyPr/>
        <a:lstStyle/>
        <a:p>
          <a:pPr>
            <a:defRPr sz="9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выявления</a:t>
            </a:r>
            <a:r>
              <a:rPr lang="ru-RU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риска:</a:t>
            </a:r>
          </a:p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доля сотрудников, имеющих факторы</a:t>
            </a:r>
            <a:r>
              <a:rPr lang="ru-RU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риска</a:t>
            </a:r>
          </a:p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начала реализации программы /  по состоянию на 01.01.202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919753086419754"/>
          <c:y val="4.855653280357009E-3"/>
        </c:manualLayout>
      </c:layout>
      <c:overlay val="0"/>
    </c:title>
    <c:autoTitleDeleted val="0"/>
    <c:view3D>
      <c:rotX val="10"/>
      <c:rotY val="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157273123499105E-2"/>
          <c:y val="0.18752409268908424"/>
          <c:w val="0.92158343054340419"/>
          <c:h val="0.679805499420401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начала реализации программ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48643919510062E-3"/>
                  <c:y val="-9.007315931855396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3119471177214E-3"/>
                  <c:y val="-1.9501593123697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673131136385726E-3"/>
                  <c:y val="-9.219125455141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062894915913291E-3"/>
                  <c:y val="-1.367038933785560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570282881306503E-2"/>
                  <c:y val="-2.427495178026505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531496062992127E-2"/>
                  <c:y val="-1.65529228339942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3661660348013184E-3"/>
                  <c:y val="-2.66372727592502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курение</c:v>
                </c:pt>
                <c:pt idx="1">
                  <c:v>алкоголь</c:v>
                </c:pt>
                <c:pt idx="2">
                  <c:v>избыточная масса тела</c:v>
                </c:pt>
                <c:pt idx="3">
                  <c:v>неправильное питание</c:v>
                </c:pt>
                <c:pt idx="4">
                  <c:v>низкая физическая активность</c:v>
                </c:pt>
                <c:pt idx="5">
                  <c:v>повышенное АД</c:v>
                </c:pt>
                <c:pt idx="6">
                  <c:v>стресс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</c:v>
                </c:pt>
                <c:pt idx="1">
                  <c:v>1.9</c:v>
                </c:pt>
                <c:pt idx="2">
                  <c:v>27</c:v>
                </c:pt>
                <c:pt idx="3">
                  <c:v>42</c:v>
                </c:pt>
                <c:pt idx="4">
                  <c:v>38</c:v>
                </c:pt>
                <c:pt idx="5">
                  <c:v>25</c:v>
                </c:pt>
                <c:pt idx="6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итогам 2021 года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6975308641975308E-2"/>
                  <c:y val="-9.2189536712619993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04938271604937E-2"/>
                  <c:y val="-7.283479920535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8518518518517E-2"/>
                  <c:y val="-4.151157445422543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802469135802469E-2"/>
                  <c:y val="-8.02196359968305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061728395061727E-2"/>
                  <c:y val="-1.45669598410710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32098765432098E-2"/>
                  <c:y val="-7.2834799205355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975308641975422E-2"/>
                  <c:y val="-9.71130656071406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курение</c:v>
                </c:pt>
                <c:pt idx="1">
                  <c:v>алкоголь</c:v>
                </c:pt>
                <c:pt idx="2">
                  <c:v>избыточная масса тела</c:v>
                </c:pt>
                <c:pt idx="3">
                  <c:v>неправильное питание</c:v>
                </c:pt>
                <c:pt idx="4">
                  <c:v>низкая физическая активность</c:v>
                </c:pt>
                <c:pt idx="5">
                  <c:v>повышенное АД</c:v>
                </c:pt>
                <c:pt idx="6">
                  <c:v>стресс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17</c:v>
                </c:pt>
                <c:pt idx="1">
                  <c:v>1.1000000000000001</c:v>
                </c:pt>
                <c:pt idx="2">
                  <c:v>22</c:v>
                </c:pt>
                <c:pt idx="3">
                  <c:v>32</c:v>
                </c:pt>
                <c:pt idx="4">
                  <c:v>28</c:v>
                </c:pt>
                <c:pt idx="5">
                  <c:v>20</c:v>
                </c:pt>
                <c:pt idx="6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788544"/>
        <c:axId val="173790336"/>
        <c:axId val="0"/>
      </c:bar3DChart>
      <c:catAx>
        <c:axId val="173788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3790336"/>
        <c:crosses val="autoZero"/>
        <c:auto val="1"/>
        <c:lblAlgn val="ctr"/>
        <c:lblOffset val="100"/>
        <c:noMultiLvlLbl val="0"/>
      </c:catAx>
      <c:valAx>
        <c:axId val="17379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7378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0.39394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424936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 для реализации в рамках корпоративных программ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(включение блоков в программы, %)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ntsiferovaaleksandra@mail.r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omo-medprof@miackuban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-prof.ru/spetsialistam/" TargetMode="External"/><Relationship Id="rId2" Type="http://schemas.openxmlformats.org/officeDocument/2006/relationships/hyperlink" Target="https://gnicpm.ru/public_health/luchshie-praktiki-subektov-rf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95232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мероприятий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корпоративных и муниципальных программ укрепления здоровья в Краснодарском крае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403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5698801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pPr algn="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 Светлана Николаевна, </a:t>
            </a:r>
          </a:p>
          <a:p>
            <a:pPr algn="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врач-методист  Отдела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разработки, реализации и мониторинга корпоративных программ укрепления здоровья</a:t>
            </a:r>
          </a:p>
          <a:p>
            <a:pPr algn="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ЦОЗиМП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здоровья и благополучия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1420206"/>
            <a:ext cx="2376264" cy="1007713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«Сохранение психологического здоровья и благополучия»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843" y="1912378"/>
            <a:ext cx="2304256" cy="648072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здоровья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1580" y="1638436"/>
            <a:ext cx="2678027" cy="922013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Дня/Недели/Месяца психоэмоционального здоровья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1580" y="2682907"/>
            <a:ext cx="2664296" cy="909118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о телефонной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психологической поддержки работников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5621" y="3271704"/>
            <a:ext cx="2304256" cy="674300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Информационно-разъяснительные материалы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5621" y="2682908"/>
            <a:ext cx="2303822" cy="463378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Лекции, круглые столы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64715" y="3717032"/>
            <a:ext cx="2664296" cy="792088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психоэмоциональной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разгрузки, встречи с руководством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6176" y="1194646"/>
            <a:ext cx="2664296" cy="343694"/>
          </a:xfrm>
          <a:prstGeom prst="roundRect">
            <a:avLst/>
          </a:prstGeom>
          <a:solidFill>
            <a:srgbClr val="1CB6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5621" y="1189538"/>
            <a:ext cx="2302557" cy="594466"/>
          </a:xfrm>
          <a:prstGeom prst="roundRect">
            <a:avLst/>
          </a:prstGeom>
          <a:solidFill>
            <a:srgbClr val="1CB6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5621" y="4089147"/>
            <a:ext cx="2296478" cy="839945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месте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75465" y="4650100"/>
            <a:ext cx="2674142" cy="1052491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сообщения во внутренних коммуникациях предприятия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5621" y="5054519"/>
            <a:ext cx="2296478" cy="648072"/>
          </a:xfrm>
          <a:prstGeom prst="rect">
            <a:avLst/>
          </a:prstGeom>
          <a:solidFill>
            <a:srgbClr val="1CB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психолога, психотерапевта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78" y="3946004"/>
            <a:ext cx="2006219" cy="141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90" y="2662709"/>
            <a:ext cx="2115071" cy="11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2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980728"/>
            <a:ext cx="4546848" cy="5026563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endParaRPr lang="ru-RU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сотрудников ГБУЗ « ПТД №1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штатным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мед. психологом записано две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онлайн-лекции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10 способов снятия стресса",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психоэмоциональных нарушений с помощью коррекции речи" Проведен тест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-Психологические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лишнего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веса.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психологическая;( куратор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ГБУЗ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ЦОЗиМП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КК)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сотрудников Администрации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Ванновского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Тбилисского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организован кружок психолога. Школа здоровья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врача-психиатра и психолога, уголок психоэмоциональной разгрузки и пр. 2 лекции на тему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«Стресс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причин возникновения неинфекционных заболеваний », « Здоровый психологический климат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залог производительности труда и крепкого соматического здоровья », создан уголок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разгрузки, проведен тренинг с приглашенным психологом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 Тбилисская центральная районная больница » МЗ КК).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сотрудников ГБПОУ КК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«Новороссийский социально-педагогический Колледж»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почту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 по ЗОЖ на темы: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«Стресс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здоровье»,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Как избавиться от депрессии » и пр. Краткий Датский вопросник для оценки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психосоциальных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на рабочем месте. Скрининг депрессии при помощи шкалы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Цунга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тренинг 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стрессоустойчивости. Обучение руководителей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 по теме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наличие стресса 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подчиненных».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кружок здоровья « Оптимальный режим труда и отдыха », бесплатная линия псих. поддержки. (ГБУЗ « Городская поликлиника № 5 г. Новороссийска » МЗ КК).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лучших практик корпоративных программ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«Сохранение психологического здоровья и благополучия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 крае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768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фото вставить из практик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1" y="1412776"/>
            <a:ext cx="3347969" cy="446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381642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ЦОЗиМП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г. Краснодар МЗ КК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«Прогресс Агро», АО «МАКР» г. Краснодар. Мероприятия: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обследований  сотрудников; в случае выявлений хронических заболеваний или состояний, требующих наблюдения, организация консультаций специалистов с обеспечением динамического наблюдения сотрудников; 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наглядных материалов, оформление стендов; 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лекция-презентаций с привлечением врачей-специалистов, «Здоровое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и рабочее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место», «Профилактика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 табака,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лекции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 о профилактике профессионального выгорания;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(в том числе в электронном виде) по ЗОЖ, по профилактике ХНИЗ; 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информационно-коммуникационная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кампания, видеоролики на телевидении, статьи в СМИ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внедрении корпоративной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использование Интернет-ресурсов. 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организации, внедряющие корпоративные программы в нескольких организациях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34752"/>
            <a:ext cx="3024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702418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0272"/>
            <a:ext cx="1702418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9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5446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«ЦОЗиМП» г.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«Сочинский медицинский колледж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МЗ КК, ГБУЗ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«ПТД №1» МЗ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ГБУЗ «ЦОЗиМП г. Сочи», ОАО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«Аэропорт г.Сочи».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информационных материалов, в том числе, в электронном виде, в чате для сотрудников (о вреде курения, способах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бросить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курить, альтернативных способах замены,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вреде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алкоголя, методах релаксации и пр.);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помощи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курящим сотрудникам в кабинете отказа от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курения; измерение курящим сотрудникам количества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угарного газа с помощью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смокелайзера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«Вред курения, его влияние на сердечно-сосудистую и дыхательную системы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«Психологические причины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лишнего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веса», «О последствиях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алкоголем», «Здоровое питание»,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«Вред гиподинамии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«10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снятия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стресса», «Творчество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снятие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стресса»,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"Как достичь психоэмоционального равновесия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«Прощение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 - путь к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выздоровлению» и пр.;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просмотры фильмов «Здоровое питание»,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одного обмана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(документальный фильм о вреде алкоголя),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был показан краткий исторический обзор о появлении спиртного в нашей стране, развенчаны расхожие общественные мифы об алкоголе, приведена актуальная статистика.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индивидуальных занятий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сотрудниками по подбору питания для коррекции веса тела 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штатного специалиста ЛФК записан комплекс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упражнений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использования в рабочее время, демонстрация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коллективу и далее проведение еженедельных занятий для сотрудников на рабочем месте;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Штатным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медицинским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психологом записано две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лекции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10 способов снятия стресса », "Профилактика психоэмоциональных нарушений с помощью коррекции речи » Проведен тест : « Психологические причины лишнего веса ». П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сотрудниками.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организации, внедряющие корпоративные программы в нескольких организациях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74934"/>
            <a:ext cx="8280920" cy="56886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«Тихорецкая ЦРБ»: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Тихорецкий почтамт УФПС Краснодарского края АО «Почта России», Управление молодежной политики администрации муниципального образования Тихорецкий район, Администрации Тихорецкого городского поселения Тихорецкого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Мероприятия: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скрининга работников, выявление курящих сотрудников, предоставление краткого совета по отказу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курения, оформление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 знаками, запрещающими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курящих сотрудников, предоставление краткого совета по отказу от курения. Распространение информационных материалов (о вреде курения, алкоголя). Акция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«Здоровое дыхание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 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оменяй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сигарету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коммуникационной кампании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повышению осведомленности в отношении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алкоголя, распространение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материалов;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 здорового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питания, проведение образовательного мероприятия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«Сезонные витамины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питанию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физкультурных брейков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(«Зарядка для офиса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командно-спортивных мероприятий 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«Оздоровительный забег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«Турнир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настольному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теннису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«Баскетбол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Стритбол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поход с элементами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скалолазания;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физической активности и тренированности. Организация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физкультурных брейков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«Уровень рабочей нагрузки», «Создание благоприятного внутреннего климата», «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свежем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«Кружков здоровья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психоэмоционального здоровья, проведение образовательных мероприятий для сотрудников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 усталость после стресса на работе. Управление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стрессом»).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психоэмоционального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 и пр.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организации, внедряющие корпоративные программы в нескольких организациях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Краснодарского края исх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.№ 48-03.1-06-1064/21 от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21.01.2021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реализации корпоративных программ»:</a:t>
            </a:r>
            <a:endPara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 – Договор о сотрудничестве в разработке и внедрении корпоративной модельной программы;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 – Корпоративные модельные программы «Укрепление здоровья работающих»;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ежеквартального отчета о реализации корпоративной программы укрепления здоровья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ЦОЗиМП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04.02.2021 исх.№01-16/62/21«О мониторинге выполнения мероприятий корпоративных программ укрепления общественного здоровья»: </a:t>
            </a:r>
            <a:endPara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№1 - перечень медицинских организаций и закрепленных предприятий;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№2 - пример корпоративной программы «Укрепление здоровья работающих»;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№3 - Приложение к корпоративным модельным программам «Укрепление здоровья работающих» (практики корпоративных программ; методика оценки ситуации, определения базовых показателей результата, оценки процесса и результатов);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№4 – форма ежеквартального отчета о реализации корпоративной программы укрепления здоровья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сотрудников;</a:t>
            </a: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ГБУЗ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ЦОЗиМП от 02.08.2021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исх.№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01-16/405/21 (замечания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 по внедрению корпоративных программ);</a:t>
            </a:r>
            <a:endPara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Краснодарского края от 06.05.2022 исх.№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48-03.1-53-10849/22 «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мониторинге выполнения мероприятий корпоративных программ укрепления общественного здоровья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Форма ежеквартального отчета по корпоративным программам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2: Форма годового отчета о выполнении корпоративной программы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№3: Перечень медицинских организаций и закрепленных за ними предприятий/организаций КК, в которых запланировано внедрение Программы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ыездные проверки хода реализации корпоративных программ укрепления здоровья работающих на места.</a:t>
            </a: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программы «Укрепление здоровья работающих». Методическая поддержка.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 отношение к проведению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 предсказуемо невыполнимыми мероприятиями;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мероприятий, предусмотренных программой (в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отсутствии динамики по снижению факторов риска развития ХНИЗ);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неосведомленность сотрудников организаций-участников о проведении в их организации корпоративных программ;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проведения анкетирования или динамического наблюдения  сотрудников и пр.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указываются сроки реализации программы; на указываются индикаторы результата программы (или они некорректные), не указываются результаты промежуточной оценки.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отчетных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в сведениях,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представленных в корпоративной программе и отчетных формах;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 в графе «До внедрения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проведенных мероприятиях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(тем лекций, дат, дублирование информации о проведенных мероприятиях в отчетах за разные кварталы – необходимо указывать конкретные мероприятия, проведенные в отчетном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квартале);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отчетных форм в виде документов в формате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подписи руководителя медицинской организации) и пр.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недостатки при реализации корпоративных программ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5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472608"/>
          </a:xfrm>
        </p:spPr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или несвоевременное предоставление отчетных форм </a:t>
            </a:r>
            <a:endParaRPr lang="ru-RU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предоставления ежеквартальной отчетной формы – до 25 числа последнего месяца отчетного квартала – 25 марта, 25 июня, 25 сентября, 25 декабря; ежегодной –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15 января года,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следующего за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отчетным). </a:t>
            </a:r>
          </a:p>
          <a:p>
            <a:pPr marL="109728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ГБУЗ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«ГП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Краснодара»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КК,</a:t>
            </a:r>
          </a:p>
          <a:p>
            <a:pPr marL="109728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ГБУЗ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«ГП №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Краснодара»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КК, </a:t>
            </a:r>
          </a:p>
          <a:p>
            <a:pPr marL="109728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ГБУЗ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«ГП №17 г.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Краснодара»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КК,</a:t>
            </a:r>
          </a:p>
          <a:p>
            <a:pPr marL="109728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ГБУЗ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«ГП №25 г.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Краснодара»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КК, </a:t>
            </a:r>
          </a:p>
          <a:p>
            <a:pPr marL="109728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ГБУЗ «ГБ №8 г. Сочи» МЗ КК, </a:t>
            </a:r>
          </a:p>
          <a:p>
            <a:pPr marL="109728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ГБУЗ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«Крымская ЦРБ» МЗ КК,</a:t>
            </a:r>
          </a:p>
          <a:p>
            <a:pPr marL="109728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ГБУЗ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Гулькевичская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МЗ КК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фотофиксации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событий и мероприятий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marL="109728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(фотоматериалы или совсем отсутствуют или не прилагаются к отчетным формам):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Абинская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МЗ КК,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«Старокорсунская УБ» МЗ КК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«Динская ЦРБ» МЗ КК,			ГБУЗ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«ГП 7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г.Краснодара»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Белоглинская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МЗ КК,			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«ГП 8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г.Краснодара»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Ейская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МЗ КК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ГБУЗ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«ГП 10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г.Краснодара»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«Красноармейская ЦРБ» МЗ КК,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«ГП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г.Краснодара»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Лабинская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МЗ КК,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ГБУЗ «ГП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г.Краснодара»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Приморско-Ахтарская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МЗ КК,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ГБУЗ «ГП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г.Краснодара»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«Темрюкская ЦРБ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			ГБУЗ «ГП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 г.Краснодара»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ЦРБ г.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				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«ГП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г.Краснодар»а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«ГБ 3 г. Сочи» МЗ КК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обособленного хранения нормативной документации по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корпоративной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обследований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недостатки при реализации корпоративных программ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0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проведение динамического наблюдения сотрудников организаций, участвующих в программе; хранение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осмотров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профилактики медицинской организации - куратора. Результаты динамического обследования отражать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отчетной форме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корпоративной программы.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возможность автоматизации процесса анкетирования сотрудников с использованием платформы Атрия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(удобства  – бесплатная программа, официально рекомендованная НМИЦ ТПМ;  возможность самостоятельного заполнения анкет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сотрудниками). Для этого, необходимо направить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получение пароля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адрес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antsiferovaaleksandra@mail.ru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указанием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хранение оригиналов документов (корпоративной программы, договора, отчетов (с подписью руководителя), информации о проведенных мероприятиях в отдельной папке у ответственного за внедрение корпоративной программы лица.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выполнение мероприятий, предусмотренных корпоративной программой. В случае необходимости актуализировать корпоративную программу и направить в адрес ГБУЗ ЦОЗиМП.</a:t>
            </a:r>
          </a:p>
          <a:p>
            <a:pPr marL="109728" indent="0">
              <a:spcAft>
                <a:spcPts val="600"/>
              </a:spcAft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реализации корпоративных программ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ежеквартальных отчетов вносить информацию о фактически проведенных мероприятиях в отчетном квартале (с указанием даты, темы лекции, школы здоровья, проведенного мероприятия, сколько сотрудников посетило и пр.). К отчету прилагать фотоматериалы о проведенных мероприятиях. Отчеты направлять  в ГБУЗ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ЦОЗиМП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скан-копий с подписью руководителя медицинской организации на электронный адрес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omo-medprof@miackuban.ru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 обязательном порядке должны содержать проведение лекций по профилактике факторов риска развития неинфекционных заболеваний, школ здоровья (например, школы здоровья «Рациональное питание», «Ожирение»,  «Физическая активность», «Школа по отказу от курения», «Психоэмоциональные нарушения» и др.); организацию консультаций курящих сотрудников в кабинете отказа от курения с составлением плана лечения; проведение дней здоровья, акций, конкурсов, командно-спортивных и пр. мероприятий; предусмотреть возможность мотивации сотрудников к активному выполнению мероприятий программ.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основании письма  министерства здравоохранения Краснодарского края от 21.04.2023 №48-03-12-8223/23,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до 20 мая 2023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необходимо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 обслуживаемой территории организацию (предприятие любой формы собственности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будет проводиться внедрение корпоративной программы «Укрепление здоровья работающих» в 2023 году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Информацию с указанием организации, участвующей в реализации корпоративной программы, численность ее штата, а также контактные данные (ФИО, контактный телефон) ответственного за внедрение корпоративной программы от медицинской организации направить на электронный адрес: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omo-medprof@miackuban.ru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реализации корпоративных программ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688632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в реализации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 программ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 организации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общим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охватом сотрудников  более чем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тысяч человек (в 2023 году – 98 организаций, общий охват - более 26,7 тысячи человек).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корпоративных программ было проведено анкетирование и обследование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 риска,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произведена оценка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и средовых факторов, влияющих на здоровье,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рабочих местах проведены мероприятия по коррекции факторов риска развития ХНИЗ.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424936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корпоративных программ в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раснодарском крае 2022 году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44740"/>
              </p:ext>
            </p:extLst>
          </p:nvPr>
        </p:nvGraphicFramePr>
        <p:xfrm>
          <a:off x="611560" y="4077072"/>
          <a:ext cx="84249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53332290"/>
              </p:ext>
            </p:extLst>
          </p:nvPr>
        </p:nvGraphicFramePr>
        <p:xfrm>
          <a:off x="4572000" y="1988840"/>
          <a:ext cx="432048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29038014"/>
              </p:ext>
            </p:extLst>
          </p:nvPr>
        </p:nvGraphicFramePr>
        <p:xfrm>
          <a:off x="251520" y="1988840"/>
          <a:ext cx="432048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641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72008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2020 – 202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гг.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Краснодарском крае внедрение муниципальных программ укрепления общественного здоровья осуществлялось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муниципальных образованиях (МО 1, 2, 3, 4 волны).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«Укрепление общественного здоровья в Краснодарском крае в 202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году»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203352"/>
              </p:ext>
            </p:extLst>
          </p:nvPr>
        </p:nvGraphicFramePr>
        <p:xfrm>
          <a:off x="611560" y="1412776"/>
          <a:ext cx="8064896" cy="4731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723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1 (внедрение МП с 2020 года)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2 (внедрение МП с 2021 года)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3 (внедрение МП с 2022 года)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4 (внедрение МП с 2023 года)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Армавир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г.-к. Анапа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ctr"/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Брюховецкий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</a:tr>
              <a:tr h="440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г.-к. Геленджик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Гулькевичский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</a:tr>
              <a:tr h="3779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Каневской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Крыловской район</a:t>
                      </a:r>
                      <a:b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</a:tr>
              <a:tr h="3779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Кореновский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Кущевский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Крымский район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</a:tr>
              <a:tr h="3779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г.Краснодар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Апшеронский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</a:tr>
              <a:tr h="440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Новокубанский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Новопокровский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</a:tr>
              <a:tr h="5032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Славянский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г.Новороссийск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Приморско-Ахтарский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</a:tr>
              <a:tr h="3779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г.-к.Сочи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Тбилисский район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</a:tr>
              <a:tr h="3779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Тихорецкий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Туапсе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Успенский район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5" marR="2145" marT="214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7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688632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муниципальных программ включали в себя: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«Укрепление общественного здоровья в Краснодарском крае в 2022 году»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7336" y="1124744"/>
            <a:ext cx="7992888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профилактических медицинских осмотров и диспансеризации, организация полноценного охвата диспансерным наблюдением пациентов с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ХНИЗ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784" y="1772816"/>
            <a:ext cx="7992888" cy="7200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информационно-коммуникационной кампании по профилактике ХНИЗ, формированию здорового образа жизни, в том числе, с привлечением волонтерских движений, социально ориентированных некоммерческих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2414" y="2636912"/>
            <a:ext cx="7992888" cy="4697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преодолению и профилактике зависимостей (табачной, алкогольной, наркотической и пр.)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2414" y="3284984"/>
            <a:ext cx="7992888" cy="6480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увеличению доли граждан, систематически занимающихся физической культурой и спортом, вовлечение лиц с ограниченными возможностями, вовлечение пожилых людей в пропаганду активного долголетия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122" y="4077072"/>
            <a:ext cx="7992888" cy="43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популяризации здорового питания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122" y="4653136"/>
            <a:ext cx="7992888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трудовыми коллективами, внедрение корпоративных программ укрепления здоровья работающих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122" y="5373216"/>
            <a:ext cx="7992888" cy="1008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благоустройству мест массового отдыха населения (районных парков), общественных территорий (центральные площади, парки и др.), спортивных площадок, предусмотренных государственными (муниципальными) программами формирования современной среды и пр. </a:t>
            </a:r>
          </a:p>
        </p:txBody>
      </p:sp>
    </p:spTree>
    <p:extLst>
      <p:ext uri="{BB962C8B-B14F-4D97-AF65-F5344CB8AC3E}">
        <p14:creationId xmlns:p14="http://schemas.microsoft.com/office/powerpoint/2010/main" val="14735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68863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2024 году внедрение муниципальных программ укрепление общественного здоровья будет осуществляться еще 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образованиях Краснодарского края (МО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волны): </a:t>
            </a: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! !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внимание, что муниципальная программа «Укрепление общественного здоровья» для вышеуказанных муниципальных образований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разработана и утверждена до 01.12.2023 года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728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Ответственные за составление муниципальной программы – Администрации муниципальных образований. При этом важную роль в разработке программы играют медицинские организации муниципальных образований, которые формируют справку о состоянии здоровья населения, проводят анализ причин смертности и заболеваемости в муниципальных районах, представляют данные о выявленных факторах риска и предлагают мероприятия для включения в муниципальные программы укрепления общественного здоровья.</a:t>
            </a:r>
          </a:p>
          <a:p>
            <a:pPr marL="109728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Программа утверждается Постановлением Администрации муниципального образования, скан-копии направляются в МЗ КК, ГБУЗ ЦОЗиМП, ежеквартально предоставляются отчеты о реализации муниципальных программ «Укрепление общественного здоровья».</a:t>
            </a:r>
          </a:p>
          <a:p>
            <a:pPr marL="109728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! !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на 5 летний срок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для начинающих внедрение с 2023 года –</a:t>
            </a:r>
          </a:p>
          <a:p>
            <a:pPr marL="109728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сроки реализации программы -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с 2024 по 2028 гг.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«Укрепление общественного здоровья» в Краснодарском крае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1422514"/>
            <a:ext cx="2401141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Горячий Ключ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61558"/>
            <a:ext cx="2401141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Белоглинский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516872"/>
            <a:ext cx="2401142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Калининский район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4240" y="2516872"/>
            <a:ext cx="2583904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Староминской район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4240" y="1963446"/>
            <a:ext cx="2583904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4240" y="1422513"/>
            <a:ext cx="2583904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Мостовской район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1963446"/>
            <a:ext cx="2448272" cy="3574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Щербиновский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1407220"/>
            <a:ext cx="2448272" cy="359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Темрюкский район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8863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Географическая характеристика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характеристика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(общая численность населения, половозрастная структура; доля трудоспособного населения, доля женщин фертильного возраста от общего количества женщин).</a:t>
            </a:r>
          </a:p>
          <a:p>
            <a:pPr marL="109728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образования.</a:t>
            </a:r>
          </a:p>
          <a:p>
            <a:pPr marL="109728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Общая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системы управления здравоохранением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ресурсов в области общественного здоровья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наличие и деятельность ЦМП, центров здоровья, отделения и кабинетов медпрофилактики, кадры службы медпрофилактики пр.).</a:t>
            </a:r>
          </a:p>
          <a:p>
            <a:pPr marL="109728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естественного движения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динамике за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лет! Для реализующих с 2023 года анализ проводится за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</a:t>
            </a:r>
            <a:r>
              <a:rPr lang="en-US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гг.)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рождаемость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в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marL="109728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общая смертность населения;</a:t>
            </a:r>
          </a:p>
          <a:p>
            <a:pPr marL="109728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смертность от  злокачественных новообразований, БСК, болезней органов дыхания,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пищеварения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болезней эндокринной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инфекционных и паразитарных болезней; внешних причин (травмы,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суициды, ДТП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пр.); </a:t>
            </a:r>
          </a:p>
          <a:p>
            <a:pPr marL="109728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смертность трудоспособного населения;</a:t>
            </a:r>
          </a:p>
          <a:p>
            <a:pPr marL="109728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детская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младенческая и материнская смертность.	</a:t>
            </a:r>
          </a:p>
          <a:p>
            <a:pPr marL="109728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динамике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5 лет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marL="109728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динамика общей и первичной заболеваемости детского, подросткового и взрослого населения;</a:t>
            </a:r>
          </a:p>
          <a:p>
            <a:pPr marL="109728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заболеваемости новообразованиями, БСК, болезнями органов дыхания, пищеварения, нервной и эндокринной системы, психическими расстройствами;</a:t>
            </a:r>
          </a:p>
          <a:p>
            <a:pPr marL="109728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заболеваниями, передающимися половым путем, ВИЧ-инфекцией;</a:t>
            </a:r>
          </a:p>
          <a:p>
            <a:pPr marL="109728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заболеваемость алкоголизмом и наркоманией и пр.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Autofit/>
          </a:bodyPr>
          <a:lstStyle/>
          <a:p>
            <a:pPr marL="109728" indent="0" algn="ctr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муниципальных программ «Укрепления общественного здоровья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9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9764" y="1147504"/>
            <a:ext cx="8928992" cy="568863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муниципальных программ «Укрепления общественного здоровья»: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проведенных профилактических медицинских осмотров и диспансеризации населения, в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распространенность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риска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ХНИЗ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курение (% выявления фактора риска, розничные продажи сигарет и папирос на душу населения), 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потребление алкоголя (% выявления фактора риска, розничные продажи на душу населения);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физическая активность;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нерациональное питание;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- артериальная гипертония,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гиперхолестеринемия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гипергликемия;</a:t>
            </a:r>
          </a:p>
          <a:p>
            <a:pPr marL="109728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избыточная масса тела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стресс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Итоги проведения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здоровья, школ здоровья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Наличие и деятельность волонтерских организаций, НКО.</a:t>
            </a: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Наличие спортивных объектов и сооружений, зон для активного отдыха.</a:t>
            </a: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необходимо указать целевые индикаторы,  ожидаемые результаты, определить механизм реализации программы, оценку эффективности  и контроль над ее выполнением.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indent="-342900"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«Укрепление общественного здоровья» в Краснодарском крае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3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Autofit/>
          </a:bodyPr>
          <a:lstStyle/>
          <a:p>
            <a:pPr marL="109728" indent="0" algn="ctr"/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муниципальной программы обратить внимание на включение в программу следующих мероприятий: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65652"/>
              </p:ext>
            </p:extLst>
          </p:nvPr>
        </p:nvGraphicFramePr>
        <p:xfrm>
          <a:off x="899592" y="908720"/>
          <a:ext cx="7488832" cy="5212080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271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кадрами службы медицинской профилактики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обучения медицинских и немедицинских работников по вопросам УОЗ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2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межведомственного взаимодействия по вопросам УОЗ – создание Межведомственного совета по УОЗ на муниципальном уровне, проведение на регулярной основе совещаний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28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информационно-коммуникационной кампании по пропаганде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ЗОЖ, формированию негативного отношения к зависимостям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(освещение мероприятий программы на радио, телевидении, печатных СМИ,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интернет-ресурсах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пр.)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28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Кампания по снижению потребления табака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(работа кабинета отказа от курения, проведение школ здоровья, функционирование горячих линий по отказу от курения, проведение дней здоровья и пр.)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2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массовых профилактических мероприятий, приуроченных к Международным и всемирным дням здоровья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плана профилактических медицинских осмотров и диспансеризации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2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Взаимодействие с трудовыми коллективами, внедрение корпоративных программ укрепления здоровья работающих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1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Взаимодействие  с учащимися образовательных учреждений, педагогами, родительской общественностью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досуга пожилых лиц, лиц с ограниченными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возможностями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2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мероприятий по благоустройству мест массового отдыха населения, общественных территорий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спортивной инфраструктуры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Вовлечение волонтеров, НКО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792" y="1340768"/>
            <a:ext cx="8259618" cy="45365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программы необходимо опираться на: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региональных и муниципальных программ укрепления здоровья в рамках реализации федерального проекта «Укрепление общественного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здоровья»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Региональную программу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 «Укрепление общественного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здоровья»;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 по внедрению мероприятий, направленных на профилактику и контроль неинфекционных заболеваний и формирование здорового образа жизни населения (Сборник мероприятий по укреплению общественного здоровья, профилактике неинфекционных заболеваний и факторов риска их развития размещен по ссылке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https://gnicpm.ru/public_health/luchshie-praktiki-subektov-rf.html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указанной информацией можно ознакомиться на сайте ГБУЗ ЦОЗиМП в разделе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Специалистам"/>
              </a:rPr>
              <a:t>Специалистам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/Региональный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"Укрепление общественного здоровья"</a:t>
            </a:r>
          </a:p>
          <a:p>
            <a:pPr marL="109728" indent="0">
              <a:buNone/>
            </a:pP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«Укрепление общественного здоровья». Методическая поддержка.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dirty="0"/>
          </a:p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98717"/>
              </p:ext>
            </p:extLst>
          </p:nvPr>
        </p:nvGraphicFramePr>
        <p:xfrm>
          <a:off x="457200" y="776084"/>
          <a:ext cx="8229600" cy="582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36581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корпоративных программ в Краснодарском крае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0020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6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3047788" y="3380071"/>
            <a:ext cx="1329048" cy="2026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655759" y="4462989"/>
            <a:ext cx="1175912" cy="943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 по профилактике потребления табака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0" y="333377"/>
            <a:ext cx="565606" cy="5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33156" y="1140769"/>
            <a:ext cx="3006996" cy="78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«Профилактика потребления табака»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843" y="1912378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 сотрудников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9934" y="1689306"/>
            <a:ext cx="2678027" cy="44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правовых актов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2444" y="2236414"/>
            <a:ext cx="2678028" cy="1336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знаков о запрете курения, детекторов дыма, информационных материалов о вреде курения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9309" y="3705060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Альтернатива перекурам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1999" y="3436430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лекции, круглые столы, акций, дней здоровья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1999" y="2708920"/>
            <a:ext cx="230382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отказа от курения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49309" y="4393410"/>
            <a:ext cx="26642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лекарственной терапии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42444" y="1189538"/>
            <a:ext cx="2664296" cy="343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5621" y="1189538"/>
            <a:ext cx="2302557" cy="5944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7843" y="4147984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 отказу от курения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5229199"/>
            <a:ext cx="267414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мотивации и взысканий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000" y="4801576"/>
            <a:ext cx="2304256" cy="93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врачом КОК или врачом-наркологом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47788" y="2146952"/>
            <a:ext cx="1329047" cy="1056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 descr="C:\Users\nataliya.vyalikova\Desktop\2021\КОРПОРАТИВНЫЕ ПРОГРАММЫ\ОТЧЕТЫ\Отчет за 2 квартал 2021 года\Брюховецкая ЦРБ\IMG_11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26" y="2220329"/>
            <a:ext cx="1164171" cy="88535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4642092" y="2146953"/>
            <a:ext cx="1203246" cy="1032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669426" y="3353554"/>
            <a:ext cx="1175912" cy="950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6" name="Picture 8" descr="Знак о запрете курения (Минздрав): продажа, цена в Екатеринбурге. Знаки и  таблички безопасности от &amp;quot;pozarka.com&amp;quot; - 412897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4" y="4543814"/>
            <a:ext cx="981204" cy="75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4" y="2224918"/>
            <a:ext cx="954147" cy="87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 descr="C:\Users\nataliya.vyalikova\Desktop\2021\КОРПОРАТИВНЫЕ ПРОГРАММЫ\ОТЧЕТЫ\Отчет за 2 квартал 2021 года\Краснодар\ГП 22 Краснодар\20210702_17343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4" y="3436431"/>
            <a:ext cx="981204" cy="78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01" y="3513756"/>
            <a:ext cx="1087496" cy="171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92488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скрининг работников, краткие советы по отказу от курения. Размещены информационные материалы о вреде курения. Организована работа кабинета по оказанию помощи сотрудникам в отказе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курения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WhatsApp «Поликлиника» регулярно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информационная рассылка о вреде курения (ГБУЗ «Брюховецкая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ЦРБ» МЗ КК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сотрудников МБОУ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Культуры»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Кропоткинского городского поселения Кавказского района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анкетирование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углубленное проф. консультирование, тест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Фагерстрома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(сила никотиновой зависимости), беседа с сотрудниками, розданы буклеты (профилактики потребления табака,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с молодежью об основах ЗОЖ.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вреде курения электронных сигарет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(куратор ГБУЗ «Городская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 города Кропоткина » МЗ КК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Павленко А.Г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(производство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хлеба и мучных кондитерских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изделий) проведен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отказа от курения,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мероприятие в школе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врача - нарколога. Раздача памяток. Показ видеосюжетов.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(куратор-ГБУЗ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ЦРБ» МЗ КК);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сотрудников были организованы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буклеты (профилактика потребления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табака),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оформление места для курения, индивидуальные и групповые консультирования в кабинете отказа от курения, положение от 17.03.2021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запрете курения... », приказ №252 от 17.03.2021, проведен Всемирный день борьбы с курением (лекция о пропаганде ЗОЖ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табакокурения+агитация+анкетирование)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проведено три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рейда по выявлению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(ГБУЗ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№ 3 города Краснодара » МЗ КК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09728" indent="0" algn="just"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 algn="just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80920" cy="83671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лучших практик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в Краснодарском крае по профилактике потребления табака и лечению табачной зависимости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3176"/>
            <a:ext cx="1663130" cy="142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13176"/>
            <a:ext cx="1872208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36106"/>
            <a:ext cx="1872208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4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и рабочее место</a:t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0" y="332655"/>
            <a:ext cx="557457" cy="55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62145" y="2061424"/>
            <a:ext cx="1152128" cy="1106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7843" y="1912378"/>
            <a:ext cx="2304256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Анкетирование, оценка пищевых привычек, определение ИМТ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1580" y="1638437"/>
            <a:ext cx="2678027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помещения для приема пищи сотрудниками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5863" y="2427919"/>
            <a:ext cx="2678027" cy="586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свободного доступа к питьевой воде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1580" y="3146286"/>
            <a:ext cx="2664296" cy="6338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продажи на территории «нездоровых» продуктов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1823" y="3463187"/>
            <a:ext cx="2304256" cy="640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Информационно-разъяснительные материалы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5621" y="2682908"/>
            <a:ext cx="2303822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Лекции, школы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обучение основам рациона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64715" y="3912346"/>
            <a:ext cx="2664296" cy="6106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конкурсов рецептов ПП, соревнований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6176" y="1194646"/>
            <a:ext cx="2664296" cy="343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5621" y="1189538"/>
            <a:ext cx="2302557" cy="5944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823" y="4217689"/>
            <a:ext cx="2328054" cy="5041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тематических дней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46330" y="4653136"/>
            <a:ext cx="2674142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сообщения во внутренних коммуникациях предприятия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1823" y="4845010"/>
            <a:ext cx="2328054" cy="74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врача-гастроэнтеролога, 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диетолога,нуцитриолога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95" y="2132929"/>
            <a:ext cx="1001028" cy="96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987824" y="1135931"/>
            <a:ext cx="2952328" cy="7764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«Здоровое питание и рабочее место»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5880" y="3343894"/>
            <a:ext cx="1201722" cy="11258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 descr="C:\Users\nataliya.vyalikova\Desktop\2021\КОРПОРАТИВНЫЕ ПРОГРАММЫ\ОТЧЕТЫ\Отчет за 2 квартал 2021 года\Калининская ЦРБ\PHOTO-2021-07-06-09-04-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68" y="3422120"/>
            <a:ext cx="1068346" cy="94741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4762145" y="3330980"/>
            <a:ext cx="1152128" cy="11387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95" y="3422120"/>
            <a:ext cx="1001028" cy="95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80" y="2035256"/>
            <a:ext cx="1214876" cy="117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1" y="2137995"/>
            <a:ext cx="1019694" cy="98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005880" y="4624150"/>
            <a:ext cx="2914981" cy="16851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68" y="4697554"/>
            <a:ext cx="2766156" cy="153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5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7057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сотрудниками конкурса рецептов блюд для здорового питания, нетривиальной подачей блюд ПП, проведение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рассылок на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«Принципы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питания», «Все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меру», «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=энергопотреблению», «Тарелка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питания»; (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«Кавказская ЦРБ» МЗ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Администрация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Кущевского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Кущевского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розданы памятки по основам рационального питания, проведена школа здоровья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«Рациональное питание»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викторина. Проведен конкурс на лучший рецепт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«Здорового блюда»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.(ГБУЗ «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районная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ГБПОУ КК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«Новороссийский социально-педагогический колледж»  проведена на электронную почту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 по ЗОЖ на темы: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«Сахарный Диабет», «Что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знать о факторах риска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ХНИЗ», «Ожирение», «Питание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населения», «Планируем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питание»,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День здоровья на тему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«Всемирный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здорового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пищеварения»,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«Питание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долголетия»,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розданы буклеты по снижению веса, проведены викторина, лекция онлайн в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WhatsАpp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рассылка на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почту ( куратор ГБУЗ «Городская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№ 5 г.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Новороссийска»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сотрудников ООО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Маранде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косметический ремонт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столовой, приобретена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микроволновая печь,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беседы сотрудников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врачом-эндокринологом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проведена школа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по правильному питанию. Организован консультативный прием врача-эндокринолога. (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ГБУЗ «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ЦРБ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МЗ КК).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лучших практик корпоративных программ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«Здоровое питание на рабочем месте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Краснодарском крае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16" y="4903473"/>
            <a:ext cx="2232249" cy="167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96601"/>
            <a:ext cx="1245332" cy="166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96601"/>
            <a:ext cx="2232248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1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52" y="4392204"/>
            <a:ext cx="13779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физической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994732"/>
            <a:ext cx="2736304" cy="917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«Повышение физической активности»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843" y="1912378"/>
            <a:ext cx="2304256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физической активности и  тренированности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1580" y="1638437"/>
            <a:ext cx="2678027" cy="7894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локальных НПА по внедрению производственной гимнастики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5863" y="2560449"/>
            <a:ext cx="2678027" cy="453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командно-спортивных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1580" y="3146286"/>
            <a:ext cx="2664296" cy="6338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мобильных приложений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5621" y="3271704"/>
            <a:ext cx="2304256" cy="6406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Информационно-разъяснительные материалы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5621" y="2682908"/>
            <a:ext cx="2303822" cy="463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Лекции, школы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64715" y="3912346"/>
            <a:ext cx="2664296" cy="6106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недели физической активности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94213" y="994732"/>
            <a:ext cx="2664296" cy="343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1433" y="994732"/>
            <a:ext cx="2302557" cy="5944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7843" y="4005064"/>
            <a:ext cx="2312034" cy="839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элементами производственной гимнастики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46330" y="4653136"/>
            <a:ext cx="2674142" cy="8243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сообщения во внутренних коммуникациях предприятия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7843" y="4941168"/>
            <a:ext cx="2312034" cy="511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ЛФК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99952" y="2139845"/>
            <a:ext cx="1268192" cy="1006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17585" y="3320604"/>
            <a:ext cx="1320814" cy="930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017585" y="2138252"/>
            <a:ext cx="1320814" cy="1008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93" y="2212837"/>
            <a:ext cx="1198468" cy="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599952" y="3320604"/>
            <a:ext cx="1268192" cy="930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99952" y="4425036"/>
            <a:ext cx="1287762" cy="10112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16" y="4482385"/>
            <a:ext cx="1205165" cy="8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32" y="3342434"/>
            <a:ext cx="1194033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93" y="4467835"/>
            <a:ext cx="119765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32" y="2182368"/>
            <a:ext cx="1182549" cy="92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00" y="3378728"/>
            <a:ext cx="1198468" cy="8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8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82547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сотрудников каждые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часа в коллективе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проводилась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Минутка физической активности".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Состоялся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велопробег. Выдавались льготные абонементы на посещение тренировок. ГБУЗ «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Крыловская ЦРБ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ГБУЗ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Славянская центральная районная больница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МЗ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КК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оценка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физ. активности работников поликлиники. Организация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физкультурных брейков.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норм ГТО. использование мобильных приложений для контроля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активности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 по популяризации ЗОЖ. Проведения кружка здоровья, соревнования по параметрам образа жизни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«Славянская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районная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КК);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работников, участвующих в ГТО. Внедрение фитнес-брейков на рабочем месте. Проведение ежеквартального медицинского обследования. Внедрение мобильного приложения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идущий » для мотивации к повышению физической активности. Участие в спортивных состязаниях и тренировках (Хоккейная команда «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МедБат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«Городская больница № 4 города Сочи»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КК);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сотрудников организована поездка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горно-лыжный кластер Красной поляны. Прогулка по терренкуру.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ежедневные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физической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 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местах(ГБУЗ «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 г.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молодежной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г. Тихорецк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оценка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физической активности и тренированности работников. Организация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физкультурных брейков «Зарядка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свежем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воздухе».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кружков здоровья. Проведение командно-спортивных мероприятий : « Оздоровительный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забег», «Турнир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настольному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теннису», «Баскетбол», «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Стритбол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поход с элементами скалолазания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".(куратор -ГБУЗ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Тихорецкая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районная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КК;</a:t>
            </a:r>
          </a:p>
          <a:p>
            <a:pPr marL="109728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лучших практик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«Повышение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активности»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Краснодарском крае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57192"/>
            <a:ext cx="201937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57192"/>
            <a:ext cx="2160240" cy="143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57192"/>
            <a:ext cx="1919464" cy="143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57192"/>
            <a:ext cx="874215" cy="143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3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2398</TotalTime>
  <Words>3717</Words>
  <Application>Microsoft Office PowerPoint</Application>
  <PresentationFormat>Экран (4:3)</PresentationFormat>
  <Paragraphs>366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О реализации мероприятий  корпоративных и муниципальных программ укрепления здоровья в Краснодарском крае  в 2022 году </vt:lpstr>
      <vt:lpstr>Реализация корпоративных программ в Краснодарском крае 2022 году</vt:lpstr>
      <vt:lpstr>Реализация корпоративных программ в Краснодарском крае</vt:lpstr>
      <vt:lpstr>Мероприятия по профилактике потребления табака</vt:lpstr>
      <vt:lpstr>Примеры лучших практик корпоративных программ в Краснодарском крае по профилактике потребления табака и лечению табачной зависимости</vt:lpstr>
      <vt:lpstr>Здоровое питание и рабочее место Основные мероприятия</vt:lpstr>
      <vt:lpstr>Примеры лучших практик корпоративных программ по направлению «Здоровое питание на рабочем месте» в Краснодарском крае</vt:lpstr>
      <vt:lpstr>Повышение физической активности Основные мероприятия</vt:lpstr>
      <vt:lpstr>Примеры лучших практик корпоративных программ по направлению «Повышение физической активности» в Краснодарском крае </vt:lpstr>
      <vt:lpstr>Сохранение психологического здоровья и благополучия Основные мероприятия</vt:lpstr>
      <vt:lpstr>Примеры лучших практик корпоративных программ  «Сохранение психологического здоровья и благополучия»  в Краснодарском крае  </vt:lpstr>
      <vt:lpstr>Медицинские организации, внедряющие корпоративные программы в нескольких организациях  </vt:lpstr>
      <vt:lpstr>Медицинские организации, внедряющие корпоративные программы в нескольких организациях </vt:lpstr>
      <vt:lpstr>Медицинские организации, внедряющие корпоративные программы в нескольких организациях  </vt:lpstr>
      <vt:lpstr>Корпоративные программы «Укрепление здоровья работающих». Методическая поддержка.</vt:lpstr>
      <vt:lpstr>Основные недостатки при реализации корпоративных программ</vt:lpstr>
      <vt:lpstr>Основные недостатки при реализации корпоративных программ</vt:lpstr>
      <vt:lpstr>Рекомендации при реализации корпоративных программ</vt:lpstr>
      <vt:lpstr>Рекомендации при реализации корпоративных программ</vt:lpstr>
      <vt:lpstr>Реализация муниципальных программ «Укрепление общественного здоровья в Краснодарском крае в 2022 году»</vt:lpstr>
      <vt:lpstr>Реализация муниципальных программ «Укрепление общественного здоровья в Краснодарском крае в 2022 году»</vt:lpstr>
      <vt:lpstr>Реализация муниципальных программ «Укрепление общественного здоровья» в Краснодарском крае</vt:lpstr>
      <vt:lpstr>Основные положения муниципальных программ «Укрепления общественного здоровья»</vt:lpstr>
      <vt:lpstr>Реализация муниципальных программ «Укрепление общественного здоровья» в Краснодарском крае</vt:lpstr>
      <vt:lpstr>При составлении муниципальной программы обратить внимание на включение в программу следующих мероприятий:</vt:lpstr>
      <vt:lpstr>Муниципальные программы «Укрепление общественного здоровья». Методическая поддержка.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мероприятий  корпоративных программ «Укрепление здоровья работающих» в Краснодарском крае  в 2021 году</dc:title>
  <dc:creator>Вяликова Наталия</dc:creator>
  <cp:lastModifiedBy>Хан Светлана</cp:lastModifiedBy>
  <cp:revision>321</cp:revision>
  <cp:lastPrinted>2022-06-29T08:25:18Z</cp:lastPrinted>
  <dcterms:created xsi:type="dcterms:W3CDTF">2021-07-30T12:32:16Z</dcterms:created>
  <dcterms:modified xsi:type="dcterms:W3CDTF">2023-05-31T05:46:16Z</dcterms:modified>
</cp:coreProperties>
</file>